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14"/>
  </p:notesMasterIdLst>
  <p:sldIdLst>
    <p:sldId id="430" r:id="rId2"/>
    <p:sldId id="431" r:id="rId3"/>
    <p:sldId id="415" r:id="rId4"/>
    <p:sldId id="416" r:id="rId5"/>
    <p:sldId id="417" r:id="rId6"/>
    <p:sldId id="429" r:id="rId7"/>
    <p:sldId id="390" r:id="rId8"/>
    <p:sldId id="409" r:id="rId9"/>
    <p:sldId id="424" r:id="rId10"/>
    <p:sldId id="426" r:id="rId11"/>
    <p:sldId id="427" r:id="rId12"/>
    <p:sldId id="428" r:id="rId13"/>
  </p:sldIdLst>
  <p:sldSz cx="9144000" cy="5715000" type="screen16x10"/>
  <p:notesSz cx="6724650" cy="9866313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clrMode="gray"/>
  <p:clrMru>
    <a:srgbClr val="FFFF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20747" autoAdjust="0"/>
    <p:restoredTop sz="90793" autoAdjust="0"/>
  </p:normalViewPr>
  <p:slideViewPr>
    <p:cSldViewPr>
      <p:cViewPr varScale="1">
        <p:scale>
          <a:sx n="167" d="100"/>
          <a:sy n="167" d="100"/>
        </p:scale>
        <p:origin x="-336" y="-104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8413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E2877-BD95-1343-A552-BA2868463D4E}" type="datetimeFigureOut">
              <a:rPr lang="en-US" smtClean="0"/>
              <a:pPr/>
              <a:t>6/12/16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225" y="739775"/>
            <a:ext cx="591820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78450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8413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008AE-3493-5D48-A245-434CAFCA04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EF6CD-5A05-AD49-B453-FBC4F6F6C8B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686B7-1218-2B4E-BF52-FE29B0DD9F2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08E64-6402-D945-8D5A-2A600D887B3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7596F-CC43-3D4E-BDDF-B35BA1640C1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D6E1C-AFDE-7C44-81F1-DA6F2762B46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C4E8D-7F34-0E4E-B530-8998D6EAF25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13D45-15DE-0B4F-AE48-A428CF08051C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5FB2D-7AD0-0C46-9D56-1F21D58EE3A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1F094-7F9F-E94D-A8E9-4611D1C305D6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EC3E1-6F08-2D4D-81E1-165613FF145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0F1C7-C8AA-6447-B063-AB7C7FA3A957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3825"/>
            <a:ext cx="289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fld id="{E3E1DF86-46F4-9A4D-8002-DFA2F827E7C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video" Target="file://localhost/Users/Mick/Movies/Downloaded%20movies/The%20Ark%20of%20the%20Covenant%20%5BSD,%20480p%5D.mp4" TargetMode="External"/><Relationship Id="rId2" Type="http://schemas.openxmlformats.org/officeDocument/2006/relationships/slideLayout" Target="../slideLayouts/slideLayout7.xml"/><Relationship Id="rId3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" y="0"/>
            <a:ext cx="90678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</a:rPr>
              <a:t>If all have sinned – All have fallen short of the Glory of God,</a:t>
            </a:r>
            <a:br>
              <a:rPr lang="en-US" sz="2400" dirty="0" smtClean="0">
                <a:solidFill>
                  <a:srgbClr val="FFFF00"/>
                </a:solidFill>
              </a:rPr>
            </a:br>
            <a:r>
              <a:rPr lang="en-US" sz="2400" dirty="0" smtClean="0">
                <a:solidFill>
                  <a:srgbClr val="FFFF00"/>
                </a:solidFill>
              </a:rPr>
              <a:t>on judgment day, because God is Just, He has no option, but to condemn us....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4381500"/>
            <a:ext cx="9144000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7188" indent="-357188"/>
            <a:r>
              <a:rPr lang="en-US" sz="2300" dirty="0" smtClean="0">
                <a:solidFill>
                  <a:srgbClr val="FFFF00"/>
                </a:solidFill>
                <a:latin typeface="Times New Roman"/>
                <a:cs typeface="Times New Roman"/>
              </a:rPr>
              <a:t>English – Propitiation / Expiation    Afrikaans – </a:t>
            </a:r>
            <a:r>
              <a:rPr lang="en-US" sz="2300" dirty="0" err="1" smtClean="0">
                <a:solidFill>
                  <a:srgbClr val="FFFF00"/>
                </a:solidFill>
                <a:latin typeface="Times New Roman"/>
                <a:cs typeface="Times New Roman"/>
              </a:rPr>
              <a:t>versoening</a:t>
            </a:r>
            <a:endParaRPr lang="en-US" sz="2300" dirty="0" smtClean="0">
              <a:solidFill>
                <a:srgbClr val="FFFF00"/>
              </a:solidFill>
              <a:latin typeface="Times New Roman"/>
              <a:cs typeface="Times New Roman"/>
            </a:endParaRPr>
          </a:p>
          <a:p>
            <a:pPr marL="357188" indent="-357188"/>
            <a:r>
              <a:rPr lang="en-US" sz="2300" dirty="0" smtClean="0">
                <a:solidFill>
                  <a:srgbClr val="FFFF00"/>
                </a:solidFill>
                <a:latin typeface="Times New Roman"/>
                <a:cs typeface="Times New Roman"/>
              </a:rPr>
              <a:t>Greek – </a:t>
            </a:r>
            <a:r>
              <a:rPr lang="en-AU" sz="2400" dirty="0" err="1" smtClean="0">
                <a:solidFill>
                  <a:srgbClr val="FFFF00"/>
                </a:solidFill>
                <a:latin typeface="Times New Roman"/>
                <a:ea typeface="Cambria"/>
                <a:cs typeface="Times New Roman"/>
              </a:rPr>
              <a:t>ἱλαστήριον</a:t>
            </a:r>
            <a:r>
              <a:rPr lang="en-AU" sz="2400" dirty="0" smtClean="0">
                <a:solidFill>
                  <a:srgbClr val="FFFF00"/>
                </a:solidFill>
                <a:latin typeface="Times New Roman"/>
                <a:ea typeface="Cambria"/>
                <a:cs typeface="Times New Roman"/>
              </a:rPr>
              <a:t> (</a:t>
            </a:r>
            <a:r>
              <a:rPr lang="en-AU" sz="2400" dirty="0" err="1" smtClean="0">
                <a:solidFill>
                  <a:srgbClr val="FFFF00"/>
                </a:solidFill>
                <a:latin typeface="Times New Roman"/>
                <a:ea typeface="Cambria"/>
                <a:cs typeface="Times New Roman"/>
              </a:rPr>
              <a:t>hilasterion</a:t>
            </a:r>
            <a:r>
              <a:rPr lang="en-AU" sz="2400" dirty="0" smtClean="0">
                <a:solidFill>
                  <a:srgbClr val="FFFF00"/>
                </a:solidFill>
                <a:latin typeface="Times New Roman"/>
                <a:ea typeface="Cambria"/>
                <a:cs typeface="Times New Roman"/>
              </a:rPr>
              <a:t>)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endParaRPr lang="en-US" sz="2300" dirty="0" smtClean="0">
              <a:solidFill>
                <a:srgbClr val="FFFF00"/>
              </a:solidFill>
              <a:latin typeface="Times New Roman"/>
              <a:cs typeface="Times New Roman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09800" y="723900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FFFF"/>
                </a:solidFill>
              </a:rPr>
              <a:t>BUT  NOW :</a:t>
            </a:r>
            <a:endParaRPr lang="en-US" sz="2400" dirty="0">
              <a:solidFill>
                <a:srgbClr val="FFFFF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2247900"/>
            <a:ext cx="91440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7188" indent="-357188">
              <a:buFont typeface="Arial"/>
              <a:buChar char="•"/>
            </a:pPr>
            <a:r>
              <a:rPr lang="en-US" sz="2300" dirty="0" smtClean="0">
                <a:solidFill>
                  <a:srgbClr val="FFFF00"/>
                </a:solidFill>
                <a:latin typeface="Times New Roman"/>
                <a:cs typeface="Times New Roman"/>
              </a:rPr>
              <a:t>Redemption – We </a:t>
            </a:r>
            <a:r>
              <a:rPr lang="en-US" sz="2300" b="1" dirty="0" smtClean="0">
                <a:solidFill>
                  <a:srgbClr val="FFFF00"/>
                </a:solidFill>
                <a:latin typeface="Times New Roman"/>
                <a:cs typeface="Times New Roman"/>
              </a:rPr>
              <a:t>were </a:t>
            </a:r>
            <a:r>
              <a:rPr lang="en-US" sz="2300" dirty="0" smtClean="0">
                <a:solidFill>
                  <a:srgbClr val="FFFF00"/>
                </a:solidFill>
                <a:latin typeface="Times New Roman"/>
                <a:cs typeface="Times New Roman"/>
              </a:rPr>
              <a:t>slaves to sin, but </a:t>
            </a:r>
            <a:r>
              <a:rPr lang="en-US" sz="2300" b="1" dirty="0" smtClean="0">
                <a:solidFill>
                  <a:srgbClr val="FFFF00"/>
                </a:solidFill>
                <a:latin typeface="Times New Roman"/>
                <a:cs typeface="Times New Roman"/>
              </a:rPr>
              <a:t>now </a:t>
            </a:r>
            <a:r>
              <a:rPr lang="en-US" sz="2300" dirty="0" smtClean="0">
                <a:solidFill>
                  <a:srgbClr val="FFFF00"/>
                </a:solidFill>
                <a:latin typeface="Times New Roman"/>
                <a:cs typeface="Times New Roman"/>
              </a:rPr>
              <a:t>bought out of slavery</a:t>
            </a:r>
          </a:p>
          <a:p>
            <a:pPr marL="357188" indent="-357188">
              <a:buFont typeface="Arial"/>
              <a:buChar char="•"/>
            </a:pPr>
            <a:r>
              <a:rPr lang="en-US" sz="2300" dirty="0" smtClean="0">
                <a:solidFill>
                  <a:srgbClr val="FFFF00"/>
                </a:solidFill>
                <a:latin typeface="Times New Roman"/>
                <a:cs typeface="Times New Roman"/>
              </a:rPr>
              <a:t>Righteousness – Only God is truly righteous.  Only God can make us so.</a:t>
            </a:r>
          </a:p>
          <a:p>
            <a:pPr marL="357188" indent="-357188">
              <a:buFont typeface="Arial"/>
              <a:buChar char="•"/>
            </a:pPr>
            <a:r>
              <a:rPr lang="en-US" sz="2300" dirty="0" smtClean="0">
                <a:solidFill>
                  <a:srgbClr val="FFFF00"/>
                </a:solidFill>
                <a:latin typeface="Times New Roman"/>
                <a:cs typeface="Times New Roman"/>
              </a:rPr>
              <a:t>Just – God is just, and so can’t just “let us off the hook”</a:t>
            </a:r>
          </a:p>
          <a:p>
            <a:pPr marL="357188" indent="-357188">
              <a:buFont typeface="Arial"/>
              <a:buChar char="•"/>
            </a:pPr>
            <a:r>
              <a:rPr lang="en-US" sz="2300" dirty="0" smtClean="0">
                <a:solidFill>
                  <a:srgbClr val="FFFF00"/>
                </a:solidFill>
                <a:latin typeface="Times New Roman"/>
                <a:cs typeface="Times New Roman"/>
              </a:rPr>
              <a:t>Justified – For the judge to decide “Not Guilty”</a:t>
            </a:r>
          </a:p>
          <a:p>
            <a:pPr marL="357188" indent="-357188">
              <a:buFont typeface="Arial"/>
              <a:buChar char="•"/>
            </a:pPr>
            <a:r>
              <a:rPr lang="en-US" sz="2300" dirty="0" smtClean="0">
                <a:solidFill>
                  <a:srgbClr val="FFFF00"/>
                </a:solidFill>
                <a:latin typeface="Times New Roman"/>
                <a:cs typeface="Times New Roman"/>
              </a:rPr>
              <a:t>Justifier – To make someone righteous...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572000" y="723900"/>
            <a:ext cx="2895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Times New Roman"/>
                <a:cs typeface="Times New Roman"/>
              </a:rPr>
              <a:t>There is an off-ramp</a:t>
            </a:r>
            <a:endParaRPr lang="en-US" sz="2400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86000" y="1104900"/>
            <a:ext cx="6858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Times New Roman"/>
                <a:cs typeface="Times New Roman"/>
              </a:rPr>
              <a:t>God is not only “</a:t>
            </a:r>
            <a:r>
              <a:rPr lang="en-US" sz="2400" u="sng" dirty="0" smtClean="0">
                <a:solidFill>
                  <a:srgbClr val="FFFF00"/>
                </a:solidFill>
                <a:latin typeface="Times New Roman"/>
                <a:cs typeface="Times New Roman"/>
              </a:rPr>
              <a:t>Just</a:t>
            </a:r>
            <a:r>
              <a:rPr lang="en-US" sz="2400" dirty="0" smtClean="0">
                <a:solidFill>
                  <a:srgbClr val="FFFF00"/>
                </a:solidFill>
                <a:latin typeface="Times New Roman"/>
                <a:cs typeface="Times New Roman"/>
              </a:rPr>
              <a:t>”...  He also </a:t>
            </a:r>
            <a:r>
              <a:rPr lang="en-US" sz="2400" u="sng" dirty="0" smtClean="0">
                <a:solidFill>
                  <a:srgbClr val="FFFF00"/>
                </a:solidFill>
                <a:latin typeface="Times New Roman"/>
                <a:cs typeface="Times New Roman"/>
              </a:rPr>
              <a:t>justifies</a:t>
            </a:r>
            <a:r>
              <a:rPr lang="en-US" sz="2400" dirty="0" smtClean="0">
                <a:solidFill>
                  <a:srgbClr val="FFFF00"/>
                </a:solidFill>
                <a:latin typeface="Times New Roman"/>
                <a:cs typeface="Times New Roman"/>
              </a:rPr>
              <a:t> those who have faith in Jesus Christ.  He makes us righteous</a:t>
            </a:r>
            <a:endParaRPr lang="en-US" sz="2400" dirty="0">
              <a:solidFill>
                <a:srgbClr val="FFFF00"/>
              </a:solidFill>
              <a:latin typeface="Times New Roman"/>
              <a:cs typeface="Times New Roman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0" y="1943100"/>
            <a:ext cx="9144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FFFFFF"/>
                </a:solidFill>
                <a:latin typeface="Comic Sans MS"/>
                <a:ea typeface="Cambria"/>
                <a:cs typeface="Comic Sans MS"/>
              </a:rPr>
              <a:t>justified by his grace as a gift, through the </a:t>
            </a:r>
            <a:r>
              <a:rPr lang="en-US" sz="2000" b="1" u="sng" dirty="0" smtClean="0">
                <a:solidFill>
                  <a:srgbClr val="FFFFFF"/>
                </a:solidFill>
                <a:latin typeface="Comic Sans MS"/>
                <a:ea typeface="Cambria"/>
                <a:cs typeface="Comic Sans MS"/>
              </a:rPr>
              <a:t>redemption</a:t>
            </a:r>
            <a:r>
              <a:rPr lang="en-US" sz="2000" b="1" dirty="0" smtClean="0">
                <a:solidFill>
                  <a:srgbClr val="FFFFFF"/>
                </a:solidFill>
                <a:latin typeface="Comic Sans MS"/>
                <a:ea typeface="Cambria"/>
                <a:cs typeface="Comic Sans MS"/>
              </a:rPr>
              <a:t> </a:t>
            </a:r>
            <a:r>
              <a:rPr lang="en-US" sz="2000" dirty="0" smtClean="0">
                <a:solidFill>
                  <a:srgbClr val="FFFFFF"/>
                </a:solidFill>
                <a:latin typeface="Comic Sans MS"/>
                <a:ea typeface="Cambria"/>
                <a:cs typeface="Comic Sans MS"/>
              </a:rPr>
              <a:t>that is in Christ</a:t>
            </a:r>
            <a:endParaRPr lang="en-US" sz="2000" dirty="0">
              <a:latin typeface="Comic Sans MS"/>
              <a:cs typeface="Comic Sans MS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609600" y="1943100"/>
            <a:ext cx="79248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0" y="4000500"/>
            <a:ext cx="9144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FFFFFF"/>
                </a:solidFill>
                <a:latin typeface="Comic Sans MS"/>
                <a:ea typeface="Cambria"/>
                <a:cs typeface="Comic Sans MS"/>
              </a:rPr>
              <a:t>God put </a:t>
            </a:r>
            <a:r>
              <a:rPr lang="en-US" sz="2000" dirty="0" smtClean="0">
                <a:solidFill>
                  <a:srgbClr val="FFFFFF"/>
                </a:solidFill>
                <a:latin typeface="Times New Roman"/>
                <a:ea typeface="Cambria"/>
                <a:cs typeface="Times New Roman"/>
              </a:rPr>
              <a:t>Jesus </a:t>
            </a:r>
            <a:r>
              <a:rPr lang="en-US" sz="2000" dirty="0" smtClean="0">
                <a:solidFill>
                  <a:srgbClr val="FFFFFF"/>
                </a:solidFill>
                <a:latin typeface="Comic Sans MS"/>
                <a:ea typeface="Cambria"/>
                <a:cs typeface="Comic Sans MS"/>
              </a:rPr>
              <a:t>forward as a </a:t>
            </a:r>
            <a:r>
              <a:rPr lang="en-US" sz="2000" u="sng" dirty="0" smtClean="0">
                <a:solidFill>
                  <a:srgbClr val="FFFFFF"/>
                </a:solidFill>
                <a:latin typeface="Comic Sans MS"/>
                <a:ea typeface="Cambria"/>
                <a:cs typeface="Comic Sans MS"/>
              </a:rPr>
              <a:t>propitiation</a:t>
            </a:r>
            <a:r>
              <a:rPr lang="en-US" sz="2000" dirty="0" smtClean="0">
                <a:solidFill>
                  <a:srgbClr val="FFFFFF"/>
                </a:solidFill>
                <a:latin typeface="Comic Sans MS"/>
                <a:ea typeface="Cambria"/>
                <a:cs typeface="Comic Sans MS"/>
              </a:rPr>
              <a:t> by his blood, to be received by faith</a:t>
            </a:r>
            <a:endParaRPr lang="en-US" sz="20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 build="p"/>
      <p:bldP spid="17" grpId="0"/>
      <p:bldP spid="2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" y="0"/>
            <a:ext cx="90678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</a:rPr>
              <a:t>If all have sinned – All have fallen short of the Glory of God,</a:t>
            </a:r>
            <a:br>
              <a:rPr lang="en-US" sz="2400" dirty="0" smtClean="0">
                <a:solidFill>
                  <a:srgbClr val="FFFF00"/>
                </a:solidFill>
              </a:rPr>
            </a:br>
            <a:r>
              <a:rPr lang="en-US" sz="2400" dirty="0" smtClean="0">
                <a:solidFill>
                  <a:srgbClr val="FFFF00"/>
                </a:solidFill>
              </a:rPr>
              <a:t>on judgment day, because God is Just, He has no option, but to condemn us....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552700"/>
            <a:ext cx="9144000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7188" indent="-357188" algn="ctr"/>
            <a:r>
              <a:rPr lang="en-US" sz="2300" u="sng" dirty="0" smtClean="0">
                <a:solidFill>
                  <a:srgbClr val="FFFF00"/>
                </a:solidFill>
                <a:latin typeface="Times New Roman"/>
                <a:cs typeface="Times New Roman"/>
              </a:rPr>
              <a:t>English:</a:t>
            </a:r>
            <a:r>
              <a:rPr lang="en-US" sz="2300" dirty="0" smtClean="0">
                <a:solidFill>
                  <a:srgbClr val="FFFF00"/>
                </a:solidFill>
                <a:latin typeface="Times New Roman"/>
                <a:cs typeface="Times New Roman"/>
              </a:rPr>
              <a:t> Propitiation / Expiation / Atoning sacrifice     </a:t>
            </a:r>
            <a:r>
              <a:rPr lang="en-US" sz="2300" u="sng" dirty="0" smtClean="0">
                <a:solidFill>
                  <a:srgbClr val="FFFF00"/>
                </a:solidFill>
                <a:latin typeface="Times New Roman"/>
                <a:cs typeface="Times New Roman"/>
              </a:rPr>
              <a:t>Afrikaans:</a:t>
            </a:r>
            <a:r>
              <a:rPr lang="en-US" sz="2300" dirty="0" smtClean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lang="en-US" sz="2300" dirty="0" err="1" smtClean="0">
                <a:solidFill>
                  <a:srgbClr val="FFFF00"/>
                </a:solidFill>
                <a:latin typeface="Times New Roman"/>
                <a:cs typeface="Times New Roman"/>
              </a:rPr>
              <a:t>versoening</a:t>
            </a:r>
            <a:endParaRPr lang="en-US" sz="2300" dirty="0" smtClean="0">
              <a:solidFill>
                <a:srgbClr val="FFFF00"/>
              </a:solidFill>
              <a:latin typeface="Times New Roman"/>
              <a:cs typeface="Times New Roman"/>
            </a:endParaRPr>
          </a:p>
          <a:p>
            <a:pPr marL="357188" indent="-357188" algn="ctr"/>
            <a:r>
              <a:rPr lang="en-US" sz="2400" b="1" u="sng" dirty="0" smtClean="0">
                <a:solidFill>
                  <a:schemeClr val="bg1"/>
                </a:solidFill>
                <a:latin typeface="Times New Roman"/>
                <a:cs typeface="Times New Roman"/>
              </a:rPr>
              <a:t>Greek </a:t>
            </a:r>
            <a:r>
              <a:rPr lang="en-US" sz="2400" b="1" dirty="0" smtClean="0">
                <a:solidFill>
                  <a:schemeClr val="bg1"/>
                </a:solidFill>
                <a:latin typeface="Times New Roman"/>
                <a:cs typeface="Times New Roman"/>
              </a:rPr>
              <a:t>– </a:t>
            </a:r>
            <a:r>
              <a:rPr lang="en-AU" sz="2800" b="1" dirty="0" err="1" smtClean="0">
                <a:solidFill>
                  <a:schemeClr val="bg1"/>
                </a:solidFill>
                <a:latin typeface="Times New Roman"/>
                <a:ea typeface="Cambria"/>
                <a:cs typeface="Times New Roman"/>
              </a:rPr>
              <a:t>ἱλαστήριον</a:t>
            </a:r>
            <a:r>
              <a:rPr lang="en-AU" sz="2800" b="1" dirty="0" smtClean="0">
                <a:solidFill>
                  <a:schemeClr val="bg1"/>
                </a:solidFill>
                <a:latin typeface="Times New Roman"/>
                <a:ea typeface="Cambria"/>
                <a:cs typeface="Times New Roman"/>
              </a:rPr>
              <a:t>   (</a:t>
            </a:r>
            <a:r>
              <a:rPr lang="en-AU" sz="2800" b="1" dirty="0" err="1" smtClean="0">
                <a:solidFill>
                  <a:schemeClr val="bg1"/>
                </a:solidFill>
                <a:latin typeface="Times New Roman"/>
                <a:ea typeface="Cambria"/>
                <a:cs typeface="Times New Roman"/>
              </a:rPr>
              <a:t>hilasterion</a:t>
            </a:r>
            <a:r>
              <a:rPr lang="en-AU" sz="2800" b="1" dirty="0" smtClean="0">
                <a:solidFill>
                  <a:schemeClr val="bg1"/>
                </a:solidFill>
                <a:latin typeface="Times New Roman"/>
                <a:ea typeface="Cambria"/>
                <a:cs typeface="Times New Roman"/>
              </a:rPr>
              <a:t>)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endParaRPr lang="en-US" sz="2400" b="1" dirty="0" smtClean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09800" y="723900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FFFF"/>
                </a:solidFill>
              </a:rPr>
              <a:t>BUT  NOW :</a:t>
            </a:r>
            <a:endParaRPr lang="en-US" sz="2400" dirty="0">
              <a:solidFill>
                <a:srgbClr val="FFFFF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1562100"/>
            <a:ext cx="91440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7188" indent="-357188">
              <a:buFont typeface="Arial"/>
              <a:buChar char="•"/>
            </a:pPr>
            <a:r>
              <a:rPr lang="en-US" sz="2300" dirty="0" smtClean="0">
                <a:solidFill>
                  <a:srgbClr val="FFFF00"/>
                </a:solidFill>
                <a:latin typeface="Times New Roman"/>
                <a:cs typeface="Times New Roman"/>
              </a:rPr>
              <a:t>Redemption – We </a:t>
            </a:r>
            <a:r>
              <a:rPr lang="en-US" sz="2300" b="1" dirty="0" smtClean="0">
                <a:solidFill>
                  <a:srgbClr val="FFFF00"/>
                </a:solidFill>
                <a:latin typeface="Times New Roman"/>
                <a:cs typeface="Times New Roman"/>
              </a:rPr>
              <a:t>were </a:t>
            </a:r>
            <a:r>
              <a:rPr lang="en-US" sz="2300" dirty="0" smtClean="0">
                <a:solidFill>
                  <a:srgbClr val="FFFF00"/>
                </a:solidFill>
                <a:latin typeface="Times New Roman"/>
                <a:cs typeface="Times New Roman"/>
              </a:rPr>
              <a:t>slaves to sin, but </a:t>
            </a:r>
            <a:r>
              <a:rPr lang="en-US" sz="2300" b="1" dirty="0" smtClean="0">
                <a:solidFill>
                  <a:srgbClr val="FFFF00"/>
                </a:solidFill>
                <a:latin typeface="Times New Roman"/>
                <a:cs typeface="Times New Roman"/>
              </a:rPr>
              <a:t>now </a:t>
            </a:r>
            <a:r>
              <a:rPr lang="en-US" sz="2300" dirty="0" smtClean="0">
                <a:solidFill>
                  <a:srgbClr val="FFFF00"/>
                </a:solidFill>
                <a:latin typeface="Times New Roman"/>
                <a:cs typeface="Times New Roman"/>
              </a:rPr>
              <a:t>bought out of slavery</a:t>
            </a:r>
          </a:p>
          <a:p>
            <a:pPr marL="357188" indent="-357188">
              <a:buFont typeface="Arial"/>
              <a:buChar char="•"/>
            </a:pPr>
            <a:r>
              <a:rPr lang="en-US" sz="2300" dirty="0" smtClean="0">
                <a:solidFill>
                  <a:srgbClr val="FFFF00"/>
                </a:solidFill>
                <a:latin typeface="Times New Roman"/>
                <a:cs typeface="Times New Roman"/>
              </a:rPr>
              <a:t>Righteousness;  Just;  Justified;  Justifier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572000" y="723900"/>
            <a:ext cx="2895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Times New Roman"/>
                <a:cs typeface="Times New Roman"/>
              </a:rPr>
              <a:t>There is an off-ramp</a:t>
            </a:r>
            <a:endParaRPr lang="en-US" sz="2400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110490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Times New Roman"/>
                <a:cs typeface="Times New Roman"/>
              </a:rPr>
              <a:t>God is not only “</a:t>
            </a:r>
            <a:r>
              <a:rPr lang="en-US" sz="2400" u="sng" dirty="0" smtClean="0">
                <a:solidFill>
                  <a:srgbClr val="FFFF00"/>
                </a:solidFill>
                <a:latin typeface="Times New Roman"/>
                <a:cs typeface="Times New Roman"/>
              </a:rPr>
              <a:t>Just</a:t>
            </a:r>
            <a:r>
              <a:rPr lang="en-US" sz="2400" dirty="0" smtClean="0">
                <a:solidFill>
                  <a:srgbClr val="FFFF00"/>
                </a:solidFill>
                <a:latin typeface="Times New Roman"/>
                <a:cs typeface="Times New Roman"/>
              </a:rPr>
              <a:t>”...  He also </a:t>
            </a:r>
            <a:r>
              <a:rPr lang="en-US" sz="2400" u="sng" dirty="0" smtClean="0">
                <a:solidFill>
                  <a:srgbClr val="FFFF00"/>
                </a:solidFill>
                <a:latin typeface="Times New Roman"/>
                <a:cs typeface="Times New Roman"/>
              </a:rPr>
              <a:t>justifies</a:t>
            </a:r>
            <a:r>
              <a:rPr lang="en-US" sz="2400" dirty="0" smtClean="0">
                <a:solidFill>
                  <a:srgbClr val="FFFF00"/>
                </a:solidFill>
                <a:latin typeface="Times New Roman"/>
                <a:cs typeface="Times New Roman"/>
              </a:rPr>
              <a:t> those who have faith in Jesus</a:t>
            </a:r>
            <a:endParaRPr lang="en-US" sz="2400" dirty="0">
              <a:solidFill>
                <a:srgbClr val="FFFF00"/>
              </a:solidFill>
              <a:latin typeface="Times New Roman"/>
              <a:cs typeface="Times New Roman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609600" y="1562100"/>
            <a:ext cx="79248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0" y="2247900"/>
            <a:ext cx="9144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FFFFFF"/>
                </a:solidFill>
                <a:latin typeface="Comic Sans MS"/>
                <a:ea typeface="Cambria"/>
                <a:cs typeface="Comic Sans MS"/>
              </a:rPr>
              <a:t>God put </a:t>
            </a:r>
            <a:r>
              <a:rPr lang="en-US" sz="2000" dirty="0" smtClean="0">
                <a:solidFill>
                  <a:srgbClr val="FFFFFF"/>
                </a:solidFill>
                <a:latin typeface="Times New Roman"/>
                <a:ea typeface="Cambria"/>
                <a:cs typeface="Times New Roman"/>
              </a:rPr>
              <a:t>Jesus </a:t>
            </a:r>
            <a:r>
              <a:rPr lang="en-US" sz="2000" dirty="0" smtClean="0">
                <a:solidFill>
                  <a:srgbClr val="FFFFFF"/>
                </a:solidFill>
                <a:latin typeface="Comic Sans MS"/>
                <a:ea typeface="Cambria"/>
                <a:cs typeface="Comic Sans MS"/>
              </a:rPr>
              <a:t>forward as a </a:t>
            </a:r>
            <a:r>
              <a:rPr lang="en-US" sz="2000" u="sng" dirty="0" smtClean="0">
                <a:solidFill>
                  <a:srgbClr val="FFFFFF"/>
                </a:solidFill>
                <a:latin typeface="Comic Sans MS"/>
                <a:ea typeface="Cambria"/>
                <a:cs typeface="Comic Sans MS"/>
              </a:rPr>
              <a:t>propitiation</a:t>
            </a:r>
            <a:r>
              <a:rPr lang="en-US" sz="2000" dirty="0" smtClean="0">
                <a:solidFill>
                  <a:srgbClr val="FFFFFF"/>
                </a:solidFill>
                <a:latin typeface="Comic Sans MS"/>
                <a:ea typeface="Cambria"/>
                <a:cs typeface="Comic Sans MS"/>
              </a:rPr>
              <a:t> by his blood, to be received by faith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3390900"/>
            <a:ext cx="91440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7188" indent="-357188">
              <a:buFont typeface="Arial"/>
              <a:buChar char="•"/>
            </a:pPr>
            <a:r>
              <a:rPr lang="en-US" sz="2300" dirty="0" smtClean="0">
                <a:solidFill>
                  <a:srgbClr val="FFFF00"/>
                </a:solidFill>
                <a:latin typeface="Times New Roman"/>
                <a:cs typeface="Times New Roman"/>
              </a:rPr>
              <a:t>Expiation – The demands of justice are satisfied (the debt is paid)</a:t>
            </a:r>
          </a:p>
          <a:p>
            <a:pPr marL="357188" indent="-357188">
              <a:buFont typeface="Arial"/>
              <a:buChar char="•"/>
            </a:pPr>
            <a:r>
              <a:rPr lang="en-US" sz="2300" dirty="0" smtClean="0">
                <a:solidFill>
                  <a:srgbClr val="FFFF00"/>
                </a:solidFill>
                <a:latin typeface="Times New Roman"/>
                <a:cs typeface="Times New Roman"/>
              </a:rPr>
              <a:t>Propitiation – reconciliation – for wrath to be satisfied</a:t>
            </a:r>
          </a:p>
          <a:p>
            <a:pPr marL="357188" indent="-357188">
              <a:buFont typeface="Arial"/>
              <a:buChar char="•"/>
            </a:pPr>
            <a:r>
              <a:rPr lang="en-US" sz="2300" dirty="0" smtClean="0">
                <a:solidFill>
                  <a:srgbClr val="FFFF00"/>
                </a:solidFill>
                <a:latin typeface="Times New Roman"/>
                <a:cs typeface="Times New Roman"/>
              </a:rPr>
              <a:t>to Greeks – described the way they appeased their vengeful Gods</a:t>
            </a:r>
          </a:p>
          <a:p>
            <a:pPr marL="357188" indent="-357188">
              <a:buFont typeface="Arial"/>
              <a:buChar char="•"/>
            </a:pPr>
            <a:r>
              <a:rPr lang="en-US" sz="2300" dirty="0" smtClean="0">
                <a:solidFill>
                  <a:srgbClr val="FFFF00"/>
                </a:solidFill>
                <a:latin typeface="Times New Roman"/>
                <a:cs typeface="Times New Roman"/>
              </a:rPr>
              <a:t>in the Old Testament – the lid of the Ark of the Covenant (the Mercy Seat) – The place where blood was sprinkled for atonement – sins were paid for, and God’s righteous wrath was quenched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0" y="304800"/>
            <a:ext cx="9144000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7188" indent="-357188" algn="ctr"/>
            <a:r>
              <a:rPr lang="en-US" sz="2300" u="sng" dirty="0" smtClean="0">
                <a:solidFill>
                  <a:srgbClr val="FFFF00"/>
                </a:solidFill>
                <a:latin typeface="Times New Roman"/>
                <a:cs typeface="Times New Roman"/>
              </a:rPr>
              <a:t>English:</a:t>
            </a:r>
            <a:r>
              <a:rPr lang="en-US" sz="2300" dirty="0" smtClean="0">
                <a:solidFill>
                  <a:srgbClr val="FFFF00"/>
                </a:solidFill>
                <a:latin typeface="Times New Roman"/>
                <a:cs typeface="Times New Roman"/>
              </a:rPr>
              <a:t> Propitiation / Expiation / Atoning sacrifice     </a:t>
            </a:r>
            <a:r>
              <a:rPr lang="en-US" sz="2300" u="sng" dirty="0" smtClean="0">
                <a:solidFill>
                  <a:srgbClr val="FFFF00"/>
                </a:solidFill>
                <a:latin typeface="Times New Roman"/>
                <a:cs typeface="Times New Roman"/>
              </a:rPr>
              <a:t>Afrikaans:</a:t>
            </a:r>
            <a:r>
              <a:rPr lang="en-US" sz="2300" dirty="0" smtClean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lang="en-US" sz="2300" dirty="0" err="1" smtClean="0">
                <a:solidFill>
                  <a:srgbClr val="FFFF00"/>
                </a:solidFill>
                <a:latin typeface="Times New Roman"/>
                <a:cs typeface="Times New Roman"/>
              </a:rPr>
              <a:t>versoening</a:t>
            </a:r>
            <a:endParaRPr lang="en-US" sz="2300" dirty="0" smtClean="0">
              <a:solidFill>
                <a:srgbClr val="FFFF00"/>
              </a:solidFill>
              <a:latin typeface="Times New Roman"/>
              <a:cs typeface="Times New Roman"/>
            </a:endParaRPr>
          </a:p>
          <a:p>
            <a:pPr marL="357188" indent="-357188" algn="ctr"/>
            <a:r>
              <a:rPr lang="en-US" sz="2400" b="1" u="sng" dirty="0" smtClean="0">
                <a:solidFill>
                  <a:schemeClr val="bg1"/>
                </a:solidFill>
                <a:latin typeface="Times New Roman"/>
                <a:cs typeface="Times New Roman"/>
              </a:rPr>
              <a:t>Greek </a:t>
            </a:r>
            <a:r>
              <a:rPr lang="en-US" sz="2400" b="1" dirty="0" smtClean="0">
                <a:solidFill>
                  <a:schemeClr val="bg1"/>
                </a:solidFill>
                <a:latin typeface="Times New Roman"/>
                <a:cs typeface="Times New Roman"/>
              </a:rPr>
              <a:t>– </a:t>
            </a:r>
            <a:r>
              <a:rPr lang="en-AU" sz="2800" b="1" dirty="0" err="1" smtClean="0">
                <a:solidFill>
                  <a:schemeClr val="bg1"/>
                </a:solidFill>
                <a:latin typeface="Times New Roman"/>
                <a:ea typeface="Cambria"/>
                <a:cs typeface="Times New Roman"/>
              </a:rPr>
              <a:t>ἱλαστήριον</a:t>
            </a:r>
            <a:r>
              <a:rPr lang="en-AU" sz="2800" b="1" dirty="0" smtClean="0">
                <a:solidFill>
                  <a:schemeClr val="bg1"/>
                </a:solidFill>
                <a:latin typeface="Times New Roman"/>
                <a:ea typeface="Cambria"/>
                <a:cs typeface="Times New Roman"/>
              </a:rPr>
              <a:t>   (</a:t>
            </a:r>
            <a:r>
              <a:rPr lang="en-AU" sz="2800" b="1" dirty="0" err="1" smtClean="0">
                <a:solidFill>
                  <a:schemeClr val="bg1"/>
                </a:solidFill>
                <a:latin typeface="Times New Roman"/>
                <a:ea typeface="Cambria"/>
                <a:cs typeface="Times New Roman"/>
              </a:rPr>
              <a:t>hilasterion</a:t>
            </a:r>
            <a:r>
              <a:rPr lang="en-AU" sz="2800" b="1" dirty="0" smtClean="0">
                <a:solidFill>
                  <a:schemeClr val="bg1"/>
                </a:solidFill>
                <a:latin typeface="Times New Roman"/>
                <a:ea typeface="Cambria"/>
                <a:cs typeface="Times New Roman"/>
              </a:rPr>
              <a:t>)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endParaRPr lang="en-US" sz="2400" b="1" dirty="0" smtClean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457200" y="4076700"/>
            <a:ext cx="79248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0" y="0"/>
            <a:ext cx="9144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FFFFFF"/>
                </a:solidFill>
                <a:latin typeface="Comic Sans MS"/>
                <a:ea typeface="Cambria"/>
                <a:cs typeface="Comic Sans MS"/>
              </a:rPr>
              <a:t>God put </a:t>
            </a:r>
            <a:r>
              <a:rPr lang="en-US" sz="2000" dirty="0" smtClean="0">
                <a:solidFill>
                  <a:srgbClr val="FFFFFF"/>
                </a:solidFill>
                <a:latin typeface="Times New Roman"/>
                <a:ea typeface="Cambria"/>
                <a:cs typeface="Times New Roman"/>
              </a:rPr>
              <a:t>Jesus </a:t>
            </a:r>
            <a:r>
              <a:rPr lang="en-US" sz="2000" dirty="0" smtClean="0">
                <a:solidFill>
                  <a:srgbClr val="FFFFFF"/>
                </a:solidFill>
                <a:latin typeface="Comic Sans MS"/>
                <a:ea typeface="Cambria"/>
                <a:cs typeface="Comic Sans MS"/>
              </a:rPr>
              <a:t>forward as a </a:t>
            </a:r>
            <a:r>
              <a:rPr lang="en-US" sz="2000" u="sng" dirty="0" smtClean="0">
                <a:solidFill>
                  <a:srgbClr val="FFFFFF"/>
                </a:solidFill>
                <a:latin typeface="Comic Sans MS"/>
                <a:ea typeface="Cambria"/>
                <a:cs typeface="Comic Sans MS"/>
              </a:rPr>
              <a:t>propitiation</a:t>
            </a:r>
            <a:r>
              <a:rPr lang="en-US" sz="2000" dirty="0" smtClean="0">
                <a:solidFill>
                  <a:srgbClr val="FFFFFF"/>
                </a:solidFill>
                <a:latin typeface="Comic Sans MS"/>
                <a:ea typeface="Cambria"/>
                <a:cs typeface="Comic Sans MS"/>
              </a:rPr>
              <a:t> by his blood, to be received by faith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1143000"/>
            <a:ext cx="9144000" cy="2923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7188" indent="-357188">
              <a:buFont typeface="Arial"/>
              <a:buChar char="•"/>
            </a:pPr>
            <a:r>
              <a:rPr lang="en-US" sz="2300" dirty="0" smtClean="0">
                <a:solidFill>
                  <a:srgbClr val="FFFF00"/>
                </a:solidFill>
                <a:latin typeface="Times New Roman"/>
                <a:cs typeface="Times New Roman"/>
              </a:rPr>
              <a:t>Expiation – The demands of justice are satisfied (the debt is paid)</a:t>
            </a:r>
          </a:p>
          <a:p>
            <a:pPr marL="357188" indent="-357188">
              <a:buFont typeface="Arial"/>
              <a:buChar char="•"/>
            </a:pPr>
            <a:r>
              <a:rPr lang="en-US" sz="2300" dirty="0" smtClean="0">
                <a:solidFill>
                  <a:srgbClr val="FFFF00"/>
                </a:solidFill>
                <a:latin typeface="Times New Roman"/>
                <a:cs typeface="Times New Roman"/>
              </a:rPr>
              <a:t>Propitiation – reconciliation – for wrath to be satisfied</a:t>
            </a:r>
          </a:p>
          <a:p>
            <a:pPr marL="357188" indent="-357188">
              <a:buFont typeface="Arial"/>
              <a:buChar char="•"/>
            </a:pPr>
            <a:r>
              <a:rPr lang="en-US" sz="2300" dirty="0" smtClean="0">
                <a:solidFill>
                  <a:srgbClr val="FFFF00"/>
                </a:solidFill>
                <a:latin typeface="Times New Roman"/>
                <a:cs typeface="Times New Roman"/>
              </a:rPr>
              <a:t>to Greeks – described the way they appeased their vengeful Gods</a:t>
            </a:r>
          </a:p>
          <a:p>
            <a:pPr marL="357188" indent="-357188">
              <a:buFont typeface="Arial"/>
              <a:buChar char="•"/>
            </a:pPr>
            <a:r>
              <a:rPr lang="en-US" sz="2300" dirty="0" smtClean="0">
                <a:solidFill>
                  <a:srgbClr val="FFFF00"/>
                </a:solidFill>
                <a:latin typeface="Times New Roman"/>
                <a:cs typeface="Times New Roman"/>
              </a:rPr>
              <a:t>in the Old Testament – the lid of the Ark of the Covenant (the Mercy Seat) – The place where blood was sprinkled for atonement – sins were paid for, and God’s righteous wrath was quenched</a:t>
            </a:r>
          </a:p>
          <a:p>
            <a:pPr marL="357188" indent="-357188">
              <a:buFont typeface="Arial"/>
              <a:buChar char="•"/>
            </a:pPr>
            <a:r>
              <a:rPr lang="en-US" sz="23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In God’s mercy, Jesus is now the place where sins are paid for and God’s righteous wrath is satisfied</a:t>
            </a:r>
          </a:p>
        </p:txBody>
      </p:sp>
      <p:sp>
        <p:nvSpPr>
          <p:cNvPr id="15" name="Rectangle 14"/>
          <p:cNvSpPr/>
          <p:nvPr/>
        </p:nvSpPr>
        <p:spPr>
          <a:xfrm>
            <a:off x="0" y="4145340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latin typeface="Times New Roman"/>
                <a:cs typeface="Times New Roman"/>
              </a:rPr>
              <a:t>Before Christ, God didn’t pour our His wrath as we deserved </a:t>
            </a:r>
          </a:p>
          <a:p>
            <a:pPr algn="ctr"/>
            <a:r>
              <a:rPr lang="en-US" sz="2400" dirty="0" smtClean="0">
                <a:solidFill>
                  <a:srgbClr val="FFFF00"/>
                </a:solidFill>
                <a:latin typeface="Times New Roman"/>
                <a:cs typeface="Times New Roman"/>
              </a:rPr>
              <a:t>(an IOU to be paid at the cross)</a:t>
            </a:r>
          </a:p>
          <a:p>
            <a:pPr algn="ctr"/>
            <a:r>
              <a:rPr lang="en-US" sz="2400" dirty="0" smtClean="0">
                <a:solidFill>
                  <a:srgbClr val="FFFF00"/>
                </a:solidFill>
                <a:latin typeface="Times New Roman"/>
                <a:cs typeface="Times New Roman"/>
              </a:rPr>
              <a:t>Now the debt of sin is paid and the wrath of God is satisfied (in advance)</a:t>
            </a:r>
            <a:br>
              <a:rPr lang="en-US" sz="2400" dirty="0" smtClean="0">
                <a:solidFill>
                  <a:srgbClr val="FFFF00"/>
                </a:solidFill>
                <a:latin typeface="Times New Roman"/>
                <a:cs typeface="Times New Roman"/>
              </a:rPr>
            </a:br>
            <a:r>
              <a:rPr lang="en-US" sz="2400" dirty="0" smtClean="0">
                <a:solidFill>
                  <a:srgbClr val="FFFF00"/>
                </a:solidFill>
                <a:latin typeface="Times New Roman"/>
                <a:cs typeface="Times New Roman"/>
              </a:rPr>
              <a:t>For all those who have faith in Jesus Christ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The Ark of the Covenant [SD, 480p].mp4">
            <a:hlinkClick r:id="" action="ppaction://media"/>
          </p:cNvPr>
          <p:cNvPicPr/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513948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20024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1116013" y="877888"/>
            <a:ext cx="7127875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AU" sz="4800" smtClean="0">
                <a:solidFill>
                  <a:srgbClr val="FFFF66"/>
                </a:solidFill>
              </a:rPr>
              <a:t>Romans</a:t>
            </a:r>
            <a:r>
              <a:rPr lang="en-AU" sz="4800" smtClean="0">
                <a:solidFill>
                  <a:srgbClr val="FFFF66"/>
                </a:solidFill>
              </a:rPr>
              <a:t> 3:21-26</a:t>
            </a:r>
          </a:p>
          <a:p>
            <a:pPr>
              <a:spcBef>
                <a:spcPct val="50000"/>
              </a:spcBef>
            </a:pPr>
            <a:endParaRPr lang="en-AU" sz="4800" dirty="0" smtClean="0">
              <a:solidFill>
                <a:srgbClr val="FFFF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spcAft>
                <a:spcPts val="0"/>
              </a:spcAft>
            </a:pPr>
            <a:r>
              <a:rPr lang="en-US" sz="4000" b="1" baseline="30000" dirty="0" smtClean="0">
                <a:solidFill>
                  <a:schemeClr val="bg1"/>
                </a:solidFill>
                <a:latin typeface="Times New Roman"/>
                <a:ea typeface="Cambria"/>
                <a:cs typeface="Times New Roman"/>
              </a:rPr>
              <a:t>21 </a:t>
            </a:r>
            <a:r>
              <a:rPr lang="en-US" sz="4000" dirty="0" smtClean="0">
                <a:solidFill>
                  <a:schemeClr val="bg1"/>
                </a:solidFill>
                <a:latin typeface="Times New Roman"/>
                <a:ea typeface="Cambria"/>
                <a:cs typeface="Times New Roman"/>
              </a:rPr>
              <a:t>But now the righteousness of God has been manifested apart from the law, although the Law and the Prophets bear witness to it— </a:t>
            </a:r>
            <a:r>
              <a:rPr lang="en-US" sz="4000" b="1" baseline="30000" dirty="0" smtClean="0">
                <a:solidFill>
                  <a:schemeClr val="bg1"/>
                </a:solidFill>
                <a:latin typeface="Times New Roman"/>
                <a:ea typeface="Cambria"/>
                <a:cs typeface="Times New Roman"/>
              </a:rPr>
              <a:t>22 </a:t>
            </a:r>
            <a:r>
              <a:rPr lang="en-US" sz="4000" dirty="0" smtClean="0">
                <a:solidFill>
                  <a:schemeClr val="bg1"/>
                </a:solidFill>
                <a:latin typeface="Times New Roman"/>
                <a:ea typeface="Cambria"/>
                <a:cs typeface="Times New Roman"/>
              </a:rPr>
              <a:t>the righteousness of God through faith in Jesus Christ for all who believe. For there is no distinction: </a:t>
            </a:r>
            <a:r>
              <a:rPr lang="en-US" sz="4000" b="1" baseline="30000" dirty="0" smtClean="0">
                <a:solidFill>
                  <a:schemeClr val="bg1"/>
                </a:solidFill>
                <a:latin typeface="Times New Roman"/>
                <a:ea typeface="Cambria"/>
                <a:cs typeface="Times New Roman"/>
              </a:rPr>
              <a:t>23 </a:t>
            </a:r>
            <a:r>
              <a:rPr lang="en-US" sz="4000" dirty="0" smtClean="0">
                <a:solidFill>
                  <a:schemeClr val="bg1"/>
                </a:solidFill>
                <a:latin typeface="Times New Roman"/>
                <a:ea typeface="Cambria"/>
                <a:cs typeface="Times New Roman"/>
              </a:rPr>
              <a:t>for all have sinned and fall short of the glory of God, </a:t>
            </a:r>
            <a:endParaRPr lang="en-US" sz="4000" dirty="0">
              <a:solidFill>
                <a:schemeClr val="bg1"/>
              </a:solidFill>
              <a:latin typeface="Times New Roman"/>
              <a:ea typeface="Cambria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812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5000"/>
              </a:lnSpc>
              <a:spcAft>
                <a:spcPts val="0"/>
              </a:spcAft>
            </a:pPr>
            <a:r>
              <a:rPr lang="en-US" sz="3600" b="1" baseline="30000" dirty="0" smtClean="0">
                <a:solidFill>
                  <a:srgbClr val="FFFFFF"/>
                </a:solidFill>
                <a:latin typeface="Times New Roman"/>
                <a:ea typeface="Cambria"/>
                <a:cs typeface="Times New Roman"/>
              </a:rPr>
              <a:t>24 </a:t>
            </a:r>
            <a:r>
              <a:rPr lang="en-US" sz="3600" dirty="0" smtClean="0">
                <a:solidFill>
                  <a:srgbClr val="FFFFFF"/>
                </a:solidFill>
                <a:latin typeface="Times New Roman"/>
                <a:ea typeface="Cambria"/>
                <a:cs typeface="Times New Roman"/>
              </a:rPr>
              <a:t>and are justified by his grace as a gift, through the redemption that is in Christ Jesus, </a:t>
            </a:r>
            <a:r>
              <a:rPr lang="en-US" sz="3600" b="1" baseline="30000" dirty="0" smtClean="0">
                <a:solidFill>
                  <a:srgbClr val="FFFFFF"/>
                </a:solidFill>
                <a:latin typeface="Times New Roman"/>
                <a:ea typeface="Cambria"/>
                <a:cs typeface="Times New Roman"/>
              </a:rPr>
              <a:t>25 </a:t>
            </a:r>
            <a:r>
              <a:rPr lang="en-US" sz="3600" dirty="0" smtClean="0">
                <a:solidFill>
                  <a:srgbClr val="FFFFFF"/>
                </a:solidFill>
                <a:latin typeface="Times New Roman"/>
                <a:ea typeface="Cambria"/>
                <a:cs typeface="Times New Roman"/>
              </a:rPr>
              <a:t>whom God put forward as a propitiation by his blood, to be received by faith. This was to show God’s righteousness, because in his divine forbearance he had passed over former sins. </a:t>
            </a:r>
            <a:r>
              <a:rPr lang="en-US" sz="3600" b="1" baseline="30000" dirty="0" smtClean="0">
                <a:solidFill>
                  <a:srgbClr val="FFFFFF"/>
                </a:solidFill>
                <a:latin typeface="Times New Roman"/>
                <a:ea typeface="Cambria"/>
                <a:cs typeface="Times New Roman"/>
              </a:rPr>
              <a:t>26 </a:t>
            </a:r>
            <a:r>
              <a:rPr lang="en-US" sz="3600" dirty="0" smtClean="0">
                <a:solidFill>
                  <a:srgbClr val="FFFFFF"/>
                </a:solidFill>
                <a:latin typeface="Times New Roman"/>
                <a:ea typeface="Cambria"/>
                <a:cs typeface="Times New Roman"/>
              </a:rPr>
              <a:t>It was to show his righteousness at the present time, so that he might be just and the justifier of the one who has faith in Jesus. </a:t>
            </a:r>
            <a:endParaRPr lang="en-US" sz="3600" dirty="0">
              <a:solidFill>
                <a:srgbClr val="FFFFFF"/>
              </a:solidFill>
              <a:latin typeface="Times New Roman"/>
              <a:ea typeface="Cambria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urved Down Arrow 12"/>
          <p:cNvSpPr/>
          <p:nvPr/>
        </p:nvSpPr>
        <p:spPr>
          <a:xfrm>
            <a:off x="1905000" y="114300"/>
            <a:ext cx="4724400" cy="990600"/>
          </a:xfrm>
          <a:prstGeom prst="curvedDownArrow">
            <a:avLst/>
          </a:prstGeom>
          <a:solidFill>
            <a:schemeClr val="accent1">
              <a:alpha val="5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TextBox 14"/>
          <p:cNvSpPr txBox="1">
            <a:spLocks noChangeArrowheads="1"/>
          </p:cNvSpPr>
          <p:nvPr/>
        </p:nvSpPr>
        <p:spPr bwMode="auto">
          <a:xfrm>
            <a:off x="2743200" y="1104900"/>
            <a:ext cx="2362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numCol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u="sng" dirty="0" smtClean="0">
                <a:solidFill>
                  <a:schemeClr val="bg1"/>
                </a:solidFill>
                <a:latin typeface="Times New Roman"/>
                <a:cs typeface="Times New Roman"/>
              </a:rPr>
              <a:t>A Downwards Spiral</a:t>
            </a:r>
            <a:endParaRPr lang="en-US" sz="2400" dirty="0" smtClean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11" name="Alternate Process 10"/>
          <p:cNvSpPr/>
          <p:nvPr/>
        </p:nvSpPr>
        <p:spPr>
          <a:xfrm>
            <a:off x="609600" y="1104900"/>
            <a:ext cx="2133600" cy="609600"/>
          </a:xfrm>
          <a:prstGeom prst="flowChartAlternateProces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Godlessness / Idolatry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Alternate Process 11"/>
          <p:cNvSpPr/>
          <p:nvPr/>
        </p:nvSpPr>
        <p:spPr>
          <a:xfrm>
            <a:off x="5181600" y="1104900"/>
            <a:ext cx="3048000" cy="609600"/>
          </a:xfrm>
          <a:prstGeom prst="flowChartAlternateProces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Unrighteousness / Immorality / Depravity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4" name="Curved Down Arrow 13"/>
          <p:cNvSpPr/>
          <p:nvPr/>
        </p:nvSpPr>
        <p:spPr>
          <a:xfrm rot="10800000">
            <a:off x="1905000" y="1714500"/>
            <a:ext cx="4724400" cy="990600"/>
          </a:xfrm>
          <a:prstGeom prst="curvedDownArrow">
            <a:avLst/>
          </a:prstGeom>
          <a:solidFill>
            <a:schemeClr val="accent1">
              <a:alpha val="54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0" y="0"/>
            <a:ext cx="2286000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00" dirty="0" smtClean="0">
                <a:solidFill>
                  <a:srgbClr val="FFFF00"/>
                </a:solidFill>
                <a:latin typeface="Times New Roman"/>
                <a:cs typeface="Times New Roman"/>
              </a:rPr>
              <a:t>The wrath of God is being revealed...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3009900"/>
            <a:ext cx="9144000" cy="230323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numCol="3" rtlCol="0">
            <a:spAutoFit/>
          </a:bodyPr>
          <a:lstStyle/>
          <a:p>
            <a:pPr marL="357188" indent="-357188">
              <a:buFont typeface="Arial"/>
              <a:buChar char="•"/>
            </a:pPr>
            <a:r>
              <a:rPr lang="en-US" sz="20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homosexuality</a:t>
            </a:r>
          </a:p>
          <a:p>
            <a:pPr marL="357188" indent="-357188">
              <a:buFont typeface="Arial"/>
              <a:buChar char="•"/>
            </a:pPr>
            <a:r>
              <a:rPr lang="en-US" sz="20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a debased mind</a:t>
            </a:r>
          </a:p>
          <a:p>
            <a:pPr marL="357188" indent="-357188">
              <a:buFont typeface="Arial"/>
              <a:buChar char="•"/>
            </a:pPr>
            <a:r>
              <a:rPr lang="en-US" sz="20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Evil</a:t>
            </a:r>
          </a:p>
          <a:p>
            <a:pPr marL="357188" indent="-357188">
              <a:buFont typeface="Arial"/>
              <a:buChar char="•"/>
            </a:pPr>
            <a:r>
              <a:rPr lang="en-US" sz="20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covetousness </a:t>
            </a:r>
          </a:p>
          <a:p>
            <a:pPr marL="357188" indent="-357188">
              <a:buFont typeface="Arial"/>
              <a:buChar char="•"/>
            </a:pPr>
            <a:r>
              <a:rPr lang="en-US" sz="20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depravity</a:t>
            </a:r>
          </a:p>
          <a:p>
            <a:pPr marL="357188" indent="-357188">
              <a:buFont typeface="Arial"/>
              <a:buChar char="•"/>
            </a:pPr>
            <a:r>
              <a:rPr lang="en-US" sz="20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envy</a:t>
            </a:r>
          </a:p>
          <a:p>
            <a:pPr marL="357188" indent="-357188">
              <a:buFont typeface="Arial"/>
              <a:buChar char="•"/>
            </a:pPr>
            <a:r>
              <a:rPr lang="en-US" sz="20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murder</a:t>
            </a:r>
          </a:p>
          <a:p>
            <a:pPr marL="357188" indent="-357188">
              <a:buFont typeface="Arial"/>
              <a:buChar char="•"/>
            </a:pPr>
            <a:r>
              <a:rPr lang="en-US" sz="20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strife</a:t>
            </a:r>
          </a:p>
          <a:p>
            <a:pPr marL="357188" indent="-357188">
              <a:buFont typeface="Arial"/>
              <a:buChar char="•"/>
            </a:pPr>
            <a:r>
              <a:rPr lang="en-US" sz="20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deceit</a:t>
            </a:r>
          </a:p>
          <a:p>
            <a:pPr marL="357188" indent="-357188">
              <a:buFont typeface="Arial"/>
              <a:buChar char="•"/>
            </a:pPr>
            <a:r>
              <a:rPr lang="en-US" sz="20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maliciousness</a:t>
            </a:r>
          </a:p>
          <a:p>
            <a:pPr marL="357188" indent="-357188">
              <a:buFont typeface="Arial"/>
              <a:buChar char="•"/>
            </a:pPr>
            <a:r>
              <a:rPr lang="en-US" sz="20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gossips</a:t>
            </a:r>
          </a:p>
          <a:p>
            <a:pPr marL="357188" indent="-357188">
              <a:buFont typeface="Arial"/>
              <a:buChar char="•"/>
            </a:pPr>
            <a:r>
              <a:rPr lang="en-US" sz="20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slanderers</a:t>
            </a:r>
          </a:p>
          <a:p>
            <a:pPr marL="357188" indent="-357188">
              <a:buFont typeface="Arial"/>
              <a:buChar char="•"/>
            </a:pPr>
            <a:r>
              <a:rPr lang="en-US" sz="20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haters of God</a:t>
            </a:r>
          </a:p>
          <a:p>
            <a:pPr marL="357188" indent="-357188">
              <a:buFont typeface="Arial"/>
              <a:buChar char="•"/>
            </a:pPr>
            <a:r>
              <a:rPr lang="en-US" sz="20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insolent</a:t>
            </a:r>
          </a:p>
          <a:p>
            <a:pPr marL="357188" indent="-357188">
              <a:buFont typeface="Arial"/>
              <a:buChar char="•"/>
            </a:pPr>
            <a:r>
              <a:rPr lang="en-US" sz="20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haughty</a:t>
            </a:r>
          </a:p>
          <a:p>
            <a:pPr marL="357188" indent="-357188">
              <a:buFont typeface="Arial"/>
              <a:buChar char="•"/>
            </a:pPr>
            <a:r>
              <a:rPr lang="en-US" sz="20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boastful</a:t>
            </a:r>
          </a:p>
          <a:p>
            <a:pPr marL="357188" indent="-357188">
              <a:buFont typeface="Arial"/>
              <a:buChar char="•"/>
            </a:pPr>
            <a:r>
              <a:rPr lang="en-US" sz="20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inventors of evil</a:t>
            </a:r>
          </a:p>
          <a:p>
            <a:pPr marL="357188" indent="-357188">
              <a:buFont typeface="Arial"/>
              <a:buChar char="•"/>
            </a:pPr>
            <a:r>
              <a:rPr lang="en-US" sz="20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disobedient to parents</a:t>
            </a:r>
          </a:p>
          <a:p>
            <a:pPr marL="357188" indent="-357188">
              <a:buFont typeface="Arial"/>
              <a:buChar char="•"/>
            </a:pPr>
            <a:r>
              <a:rPr lang="en-US" sz="20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foolish</a:t>
            </a:r>
          </a:p>
          <a:p>
            <a:pPr marL="357188" indent="-357188">
              <a:buFont typeface="Arial"/>
              <a:buChar char="•"/>
            </a:pPr>
            <a:r>
              <a:rPr lang="en-US" sz="20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heartless</a:t>
            </a:r>
          </a:p>
          <a:p>
            <a:pPr marL="357188" indent="-357188">
              <a:buFont typeface="Arial"/>
              <a:buChar char="•"/>
            </a:pPr>
            <a:r>
              <a:rPr lang="en-US" sz="20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ruthless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0" y="262890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latin typeface="+mj-lt"/>
                <a:cs typeface="Comic Sans MS"/>
              </a:rPr>
              <a:t>The wrath of God – handed over to all manner of unrighteousness</a:t>
            </a:r>
            <a:endParaRPr lang="en-US" sz="2400" dirty="0">
              <a:solidFill>
                <a:srgbClr val="FFFF00"/>
              </a:solidFill>
              <a:latin typeface="+mj-lt"/>
              <a:cs typeface="Comic Sans M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019800" y="0"/>
            <a:ext cx="3124200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00" dirty="0" smtClean="0">
                <a:solidFill>
                  <a:srgbClr val="FFFF00"/>
                </a:solidFill>
                <a:latin typeface="Times New Roman"/>
                <a:cs typeface="Times New Roman"/>
              </a:rPr>
              <a:t>...because humanity have turned their back on God.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0" y="5253335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latin typeface="+mj-lt"/>
                <a:cs typeface="Comic Sans MS"/>
              </a:rPr>
              <a:t>“The day of wrath” is coming – The Lord will require a reckoning</a:t>
            </a:r>
            <a:endParaRPr lang="en-US" sz="2400" dirty="0">
              <a:solidFill>
                <a:srgbClr val="FFFF00"/>
              </a:solidFill>
              <a:latin typeface="+mj-lt"/>
              <a:cs typeface="Comic Sans M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705600" y="1714500"/>
            <a:ext cx="2438400" cy="1015663"/>
          </a:xfrm>
          <a:prstGeom prst="rect">
            <a:avLst/>
          </a:prstGeom>
          <a:noFill/>
          <a:ln w="34925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FF00"/>
                </a:solidFill>
              </a:rPr>
              <a:t>Jews &amp; Gentiles alike, are </a:t>
            </a:r>
            <a:br>
              <a:rPr lang="en-US" sz="2000" dirty="0" smtClean="0">
                <a:solidFill>
                  <a:srgbClr val="FFFF00"/>
                </a:solidFill>
              </a:rPr>
            </a:br>
            <a:r>
              <a:rPr lang="en-US" sz="2000" b="1" u="sng" dirty="0" smtClean="0">
                <a:solidFill>
                  <a:srgbClr val="FFFF00"/>
                </a:solidFill>
              </a:rPr>
              <a:t>under </a:t>
            </a:r>
            <a:r>
              <a:rPr lang="en-US" sz="2000" dirty="0" smtClean="0">
                <a:solidFill>
                  <a:srgbClr val="FFFF00"/>
                </a:solidFill>
              </a:rPr>
              <a:t>SIN</a:t>
            </a:r>
            <a:endParaRPr lang="en-US" sz="2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emph" presetSubtype="0" repeatCount="indefinite" fill="hold" grpId="2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2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" y="0"/>
            <a:ext cx="90678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</a:rPr>
              <a:t>If all have sinned – All have fallen short of the Glory of God,</a:t>
            </a:r>
            <a:br>
              <a:rPr lang="en-US" sz="2400" dirty="0" smtClean="0">
                <a:solidFill>
                  <a:srgbClr val="FFFF00"/>
                </a:solidFill>
              </a:rPr>
            </a:br>
            <a:r>
              <a:rPr lang="en-US" sz="2400" dirty="0" smtClean="0">
                <a:solidFill>
                  <a:srgbClr val="FFFF00"/>
                </a:solidFill>
              </a:rPr>
              <a:t>on judgment day, because God is Just, He has no option, but to condemn us....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09800" y="723900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FFFF"/>
                </a:solidFill>
              </a:rPr>
              <a:t>BUT  NOW :</a:t>
            </a:r>
            <a:endParaRPr lang="en-US" sz="2400" dirty="0">
              <a:solidFill>
                <a:srgbClr val="FFFFFF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72000" y="723900"/>
            <a:ext cx="2895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Times New Roman"/>
                <a:cs typeface="Times New Roman"/>
              </a:rPr>
              <a:t>There is an off-ramp</a:t>
            </a:r>
            <a:endParaRPr lang="en-US" sz="2400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0"/>
            <a:ext cx="7620000" cy="5715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28441</TotalTime>
  <Words>858</Words>
  <Application>Microsoft Macintosh PowerPoint</Application>
  <PresentationFormat>On-screen Show (16:10)</PresentationFormat>
  <Paragraphs>73</Paragraphs>
  <Slides>12</Slides>
  <Notes>1</Notes>
  <HiddenSlides>0</HiddenSlides>
  <MMClips>1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UC Queensland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 Brumpton</dc:creator>
  <cp:lastModifiedBy>Michael Brumpton</cp:lastModifiedBy>
  <cp:revision>262</cp:revision>
  <cp:lastPrinted>2016-06-10T23:55:34Z</cp:lastPrinted>
  <dcterms:created xsi:type="dcterms:W3CDTF">2016-06-12T03:28:13Z</dcterms:created>
  <dcterms:modified xsi:type="dcterms:W3CDTF">2016-06-12T03:28:27Z</dcterms:modified>
</cp:coreProperties>
</file>