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sldIdLst>
    <p:sldId id="430" r:id="rId2"/>
    <p:sldId id="431" r:id="rId3"/>
    <p:sldId id="415" r:id="rId4"/>
    <p:sldId id="416" r:id="rId5"/>
    <p:sldId id="417" r:id="rId6"/>
    <p:sldId id="429" r:id="rId7"/>
    <p:sldId id="390" r:id="rId8"/>
    <p:sldId id="409" r:id="rId9"/>
    <p:sldId id="424" r:id="rId10"/>
    <p:sldId id="426" r:id="rId11"/>
    <p:sldId id="427" r:id="rId12"/>
    <p:sldId id="428" r:id="rId13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/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0747" autoAdjust="0"/>
    <p:restoredTop sz="90793" autoAdjust="0"/>
  </p:normalViewPr>
  <p:slideViewPr>
    <p:cSldViewPr>
      <p:cViewPr varScale="1">
        <p:scale>
          <a:sx n="167" d="100"/>
          <a:sy n="167" d="100"/>
        </p:scale>
        <p:origin x="-336" y="-1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6/12/16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Mick/Movies/Downloaded%20movies/The%20Ark%20of%20the%20Covenant%20%5BSD,%20480p%5D.mp4" TargetMode="Externa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0"/>
            <a:ext cx="9067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If all have sinned – All have fallen short of the Glory of God,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on judgment day, because God is Just, He has no option, but to condemn us....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381500"/>
            <a:ext cx="91440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/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English – Propitiation / Expiation    Afrikaans – </a:t>
            </a:r>
            <a:r>
              <a:rPr lang="en-US" sz="2300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versoening</a:t>
            </a:r>
            <a:endParaRPr lang="en-US" sz="23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357188" indent="-357188"/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Greek – </a:t>
            </a:r>
            <a:r>
              <a:rPr lang="en-AU" sz="2400" dirty="0" err="1" smtClean="0">
                <a:solidFill>
                  <a:srgbClr val="FFFF00"/>
                </a:solidFill>
                <a:latin typeface="Times New Roman"/>
                <a:ea typeface="Cambria"/>
                <a:cs typeface="Times New Roman"/>
              </a:rPr>
              <a:t>ἱλαστήριον</a:t>
            </a:r>
            <a:r>
              <a:rPr lang="en-AU" sz="2400" dirty="0" smtClean="0">
                <a:solidFill>
                  <a:srgbClr val="FFFF00"/>
                </a:solidFill>
                <a:latin typeface="Times New Roman"/>
                <a:ea typeface="Cambria"/>
                <a:cs typeface="Times New Roman"/>
              </a:rPr>
              <a:t> (</a:t>
            </a:r>
            <a:r>
              <a:rPr lang="en-AU" sz="2400" dirty="0" err="1" smtClean="0">
                <a:solidFill>
                  <a:srgbClr val="FFFF00"/>
                </a:solidFill>
                <a:latin typeface="Times New Roman"/>
                <a:ea typeface="Cambria"/>
                <a:cs typeface="Times New Roman"/>
              </a:rPr>
              <a:t>hilasterion</a:t>
            </a:r>
            <a:r>
              <a:rPr lang="en-AU" sz="2400" dirty="0" smtClean="0">
                <a:solidFill>
                  <a:srgbClr val="FFFF00"/>
                </a:solidFill>
                <a:latin typeface="Times New Roman"/>
                <a:ea typeface="Cambria"/>
                <a:cs typeface="Times New Roman"/>
              </a:rPr>
              <a:t>)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3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7239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BUT  NOW :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2479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Redemption – We </a:t>
            </a:r>
            <a:r>
              <a:rPr lang="en-US" sz="23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were 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slaves to sin, but </a:t>
            </a:r>
            <a:r>
              <a:rPr lang="en-US" sz="23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now 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bought out of slavery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Righteousness – Only God is truly righteous.  Only God can make us so.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Just – God is just, and so can’t just “let us off the hook”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Justified – For the judge to decide “Not Guilty”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Justifier – To make someone righteous...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723900"/>
            <a:ext cx="289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There is an off-ramp</a:t>
            </a:r>
            <a:endParaRPr lang="en-US"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11049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God is not only “</a:t>
            </a:r>
            <a:r>
              <a:rPr lang="en-US" sz="2400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Just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”...  He also </a:t>
            </a:r>
            <a:r>
              <a:rPr lang="en-US" sz="2400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justifies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those who have faith in Jesus Christ.  He makes us righteous</a:t>
            </a:r>
            <a:endParaRPr lang="en-US" sz="24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9431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justified by his grace as a gift, through the </a:t>
            </a:r>
            <a:r>
              <a:rPr lang="en-US" sz="2000" b="1" u="sng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redemption</a:t>
            </a:r>
            <a:r>
              <a:rPr lang="en-US" sz="2000" b="1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that is in Christ</a:t>
            </a:r>
            <a:endParaRPr lang="en-US" sz="2000" dirty="0">
              <a:latin typeface="Comic Sans MS"/>
              <a:cs typeface="Comic Sans M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09600" y="1943100"/>
            <a:ext cx="792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40005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God put </a:t>
            </a:r>
            <a:r>
              <a:rPr lang="en-US" sz="2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Jesus </a:t>
            </a:r>
            <a:r>
              <a:rPr lang="en-US" sz="20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forward as a </a:t>
            </a:r>
            <a:r>
              <a:rPr lang="en-US" sz="2000" u="sng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propitiation</a:t>
            </a:r>
            <a:r>
              <a:rPr lang="en-US" sz="20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 by his blood, to be received by faith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build="p"/>
      <p:bldP spid="17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0"/>
            <a:ext cx="9067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If all have sinned – All have fallen short of the Glory of God,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on judgment day, because God is Just, He has no option, but to condemn us....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552700"/>
            <a:ext cx="9144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ctr"/>
            <a:r>
              <a:rPr lang="en-US" sz="2300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English: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Propitiation / Expiation / Atoning sacrifice     </a:t>
            </a:r>
            <a:r>
              <a:rPr lang="en-US" sz="2300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Afrikaans: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versoening</a:t>
            </a:r>
            <a:endParaRPr lang="en-US" sz="23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357188" indent="-357188" algn="ctr"/>
            <a:r>
              <a:rPr lang="en-US" sz="2400" b="1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Greek </a:t>
            </a:r>
            <a:r>
              <a:rPr lang="en-US" sz="24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– </a:t>
            </a:r>
            <a:r>
              <a:rPr lang="en-AU" sz="2800" b="1" dirty="0" err="1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ἱλαστήριον</a:t>
            </a:r>
            <a:r>
              <a:rPr lang="en-AU" sz="2800" b="1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   (</a:t>
            </a:r>
            <a:r>
              <a:rPr lang="en-AU" sz="2800" b="1" dirty="0" err="1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hilasterion</a:t>
            </a:r>
            <a:r>
              <a:rPr lang="en-AU" sz="2800" b="1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endParaRPr lang="en-US" sz="2400" b="1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7239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BUT  NOW :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562100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Redemption – We </a:t>
            </a:r>
            <a:r>
              <a:rPr lang="en-US" sz="23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were 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slaves to sin, but </a:t>
            </a:r>
            <a:r>
              <a:rPr lang="en-US" sz="23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now 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bought out of slavery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Righteousness;  Just;  Justified;  Justifier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723900"/>
            <a:ext cx="289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There is an off-ramp</a:t>
            </a:r>
            <a:endParaRPr lang="en-US"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1049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God is not only “</a:t>
            </a:r>
            <a:r>
              <a:rPr lang="en-US" sz="2400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Just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”...  He also </a:t>
            </a:r>
            <a:r>
              <a:rPr lang="en-US" sz="2400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justifies</a:t>
            </a:r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those who have faith in Jesus</a:t>
            </a:r>
            <a:endParaRPr lang="en-US" sz="24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09600" y="1562100"/>
            <a:ext cx="792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2479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God put </a:t>
            </a:r>
            <a:r>
              <a:rPr lang="en-US" sz="2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Jesus </a:t>
            </a:r>
            <a:r>
              <a:rPr lang="en-US" sz="20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forward as a </a:t>
            </a:r>
            <a:r>
              <a:rPr lang="en-US" sz="2000" u="sng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propitiation</a:t>
            </a:r>
            <a:r>
              <a:rPr lang="en-US" sz="20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 by his blood, to be received by faith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39090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Expiation – The demands of justice are satisfied (the debt is paid)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Propitiation – reconciliation – for wrath to be satisfied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to Greeks – described the way they appeased their vengeful Gods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in the Old Testament – the lid of the Ark of the Covenant (the Mercy Seat) – The place where blood was sprinkled for atonement – sins were paid for, and God’s righteous wrath was quenched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04800"/>
            <a:ext cx="9144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ctr"/>
            <a:r>
              <a:rPr lang="en-US" sz="2300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English: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Propitiation / Expiation / Atoning sacrifice     </a:t>
            </a:r>
            <a:r>
              <a:rPr lang="en-US" sz="2300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Afrikaans: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versoening</a:t>
            </a:r>
            <a:endParaRPr lang="en-US" sz="23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357188" indent="-357188" algn="ctr"/>
            <a:r>
              <a:rPr lang="en-US" sz="2400" b="1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Greek </a:t>
            </a:r>
            <a:r>
              <a:rPr lang="en-US" sz="24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– </a:t>
            </a:r>
            <a:r>
              <a:rPr lang="en-AU" sz="2800" b="1" dirty="0" err="1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ἱλαστήριον</a:t>
            </a:r>
            <a:r>
              <a:rPr lang="en-AU" sz="2800" b="1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   (</a:t>
            </a:r>
            <a:r>
              <a:rPr lang="en-AU" sz="2800" b="1" dirty="0" err="1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hilasterion</a:t>
            </a:r>
            <a:r>
              <a:rPr lang="en-AU" sz="2800" b="1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endParaRPr lang="en-US" sz="2400" b="1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57200" y="4076700"/>
            <a:ext cx="792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God put </a:t>
            </a:r>
            <a:r>
              <a:rPr lang="en-US" sz="2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Jesus </a:t>
            </a:r>
            <a:r>
              <a:rPr lang="en-US" sz="20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forward as a </a:t>
            </a:r>
            <a:r>
              <a:rPr lang="en-US" sz="2000" u="sng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propitiation</a:t>
            </a:r>
            <a:r>
              <a:rPr lang="en-US" sz="20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 by his blood, to be received by faith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143000"/>
            <a:ext cx="9144000" cy="292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Expiation – The demands of justice are satisfied (the debt is paid)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Propitiation – reconciliation – for wrath to be satisfied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to Greeks – described the way they appeased their vengeful Gods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in the Old Testament – the lid of the Ark of the Covenant (the Mercy Seat) – The place where blood was sprinkled for atonement – sins were paid for, and God’s righteous wrath was quenched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 God’s mercy, Jesus is now the place where sins are paid for and God’s righteous wrath is satisfied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41453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Before Christ, God didn’t pour our His wrath as we deserved 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(an IOU to be paid at the cross)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Now the debt of sin is paid and the wrath of God is satisfied (in advance)</a:t>
            </a:r>
            <a:b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</a:br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For all those who have faith in Jesus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he Ark of the Covenant [SD, 480p].mp4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5139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2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16013" y="877888"/>
            <a:ext cx="7127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4800" smtClean="0">
                <a:solidFill>
                  <a:srgbClr val="FFFF66"/>
                </a:solidFill>
              </a:rPr>
              <a:t>Romans</a:t>
            </a:r>
            <a:r>
              <a:rPr lang="en-AU" sz="4800" smtClean="0">
                <a:solidFill>
                  <a:srgbClr val="FFFF66"/>
                </a:solidFill>
              </a:rPr>
              <a:t> 3:21-26</a:t>
            </a:r>
          </a:p>
          <a:p>
            <a:pPr>
              <a:spcBef>
                <a:spcPct val="50000"/>
              </a:spcBef>
            </a:pPr>
            <a:endParaRPr lang="en-AU" sz="4800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US" sz="4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21 </a:t>
            </a:r>
            <a:r>
              <a:rPr lang="en-US" sz="4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But now the righteousness of God has been manifested apart from the law, although the Law and the Prophets bear witness to it— </a:t>
            </a:r>
            <a:r>
              <a:rPr lang="en-US" sz="4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22 </a:t>
            </a:r>
            <a:r>
              <a:rPr lang="en-US" sz="4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the righteousness of God through faith in Jesus Christ for all who believe. For there is no distinction: </a:t>
            </a:r>
            <a:r>
              <a:rPr lang="en-US" sz="4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23 </a:t>
            </a:r>
            <a:r>
              <a:rPr lang="en-US" sz="4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for all have sinned and fall short of the glory of God, </a:t>
            </a:r>
            <a:endParaRPr lang="en-US" sz="4000" dirty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81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US" sz="36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24 </a:t>
            </a:r>
            <a:r>
              <a:rPr lang="en-US" sz="36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and are justified by his grace as a gift, through the redemption that is in Christ Jesus, </a:t>
            </a:r>
            <a:r>
              <a:rPr lang="en-US" sz="36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25 </a:t>
            </a:r>
            <a:r>
              <a:rPr lang="en-US" sz="36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whom God put forward as a propitiation by his blood, to be received by faith. This was to show God’s righteousness, because in his divine forbearance he had passed over former sins. </a:t>
            </a:r>
            <a:r>
              <a:rPr lang="en-US" sz="36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26 </a:t>
            </a:r>
            <a:r>
              <a:rPr lang="en-US" sz="36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It was to show his righteousness at the present time, so that he might be just and the justifier of the one who has faith in Jesus. </a:t>
            </a:r>
            <a:endParaRPr lang="en-US" sz="3600" dirty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rved Down Arrow 12"/>
          <p:cNvSpPr/>
          <p:nvPr/>
        </p:nvSpPr>
        <p:spPr>
          <a:xfrm>
            <a:off x="1905000" y="114300"/>
            <a:ext cx="4724400" cy="990600"/>
          </a:xfrm>
          <a:prstGeom prst="curvedDownArrow">
            <a:avLst/>
          </a:prstGeom>
          <a:solidFill>
            <a:schemeClr val="accent1">
              <a:alpha val="5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743200" y="1104900"/>
            <a:ext cx="236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A Downwards Spiral</a:t>
            </a:r>
            <a:endParaRPr lang="en-US" sz="24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1" name="Alternate Process 10"/>
          <p:cNvSpPr/>
          <p:nvPr/>
        </p:nvSpPr>
        <p:spPr>
          <a:xfrm>
            <a:off x="609600" y="1104900"/>
            <a:ext cx="2133600" cy="609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Godlessness / Idolatry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Alternate Process 11"/>
          <p:cNvSpPr/>
          <p:nvPr/>
        </p:nvSpPr>
        <p:spPr>
          <a:xfrm>
            <a:off x="5181600" y="1104900"/>
            <a:ext cx="3048000" cy="609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Unrighteousness / Immorality / Depravity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10800000">
            <a:off x="1905000" y="1714500"/>
            <a:ext cx="4724400" cy="990600"/>
          </a:xfrm>
          <a:prstGeom prst="curvedDownArrow">
            <a:avLst/>
          </a:prstGeom>
          <a:solidFill>
            <a:schemeClr val="accent1">
              <a:alpha val="5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0"/>
            <a:ext cx="2286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wrath of God is being revealed...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009900"/>
            <a:ext cx="9144000" cy="230323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numCol="3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homosexuality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 debased mind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Evil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covetousness 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depravity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envy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murder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strife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deceit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maliciousness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gossips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slanderers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haters of God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insolent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haughty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boastful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inventors of evil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disobedient to parents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foolish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heartless</a:t>
            </a:r>
          </a:p>
          <a:p>
            <a:pPr marL="357188" indent="-357188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ruthless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6289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+mj-lt"/>
                <a:cs typeface="Comic Sans MS"/>
              </a:rPr>
              <a:t>The wrath of God – handed over to all manner of unrighteousness</a:t>
            </a:r>
            <a:endParaRPr lang="en-US" sz="2400" dirty="0">
              <a:solidFill>
                <a:srgbClr val="FFFF00"/>
              </a:solidFill>
              <a:latin typeface="+mj-lt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0"/>
            <a:ext cx="31242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...because humanity have turned their back on God.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5253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+mj-lt"/>
                <a:cs typeface="Comic Sans MS"/>
              </a:rPr>
              <a:t>“The day of wrath” is coming – The Lord will require a reckoning</a:t>
            </a:r>
            <a:endParaRPr lang="en-US" sz="2400" dirty="0">
              <a:solidFill>
                <a:srgbClr val="FFFF00"/>
              </a:solidFill>
              <a:latin typeface="+mj-lt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5600" y="1714500"/>
            <a:ext cx="2438400" cy="1015663"/>
          </a:xfrm>
          <a:prstGeom prst="rect">
            <a:avLst/>
          </a:prstGeom>
          <a:noFill/>
          <a:ln w="349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Jews &amp; Gentiles alike, are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b="1" u="sng" dirty="0" smtClean="0">
                <a:solidFill>
                  <a:srgbClr val="FFFF00"/>
                </a:solidFill>
              </a:rPr>
              <a:t>under </a:t>
            </a:r>
            <a:r>
              <a:rPr lang="en-US" sz="2000" dirty="0" smtClean="0">
                <a:solidFill>
                  <a:srgbClr val="FFFF00"/>
                </a:solidFill>
              </a:rPr>
              <a:t>SIN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0"/>
            <a:ext cx="9067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If all have sinned – All have fallen short of the Glory of God,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on judgment day, because God is Just, He has no option, but to condemn us....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7239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BUT  NOW :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723900"/>
            <a:ext cx="289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There is an off-ramp</a:t>
            </a:r>
            <a:endParaRPr lang="en-US"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0"/>
            <a:ext cx="7620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28441</TotalTime>
  <Words>858</Words>
  <Application>Microsoft Macintosh PowerPoint</Application>
  <PresentationFormat>On-screen Show (16:10)</PresentationFormat>
  <Paragraphs>73</Paragraphs>
  <Slides>12</Slides>
  <Notes>1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UC Queensland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262</cp:revision>
  <cp:lastPrinted>2016-06-10T23:55:34Z</cp:lastPrinted>
  <dcterms:created xsi:type="dcterms:W3CDTF">2016-06-12T03:28:13Z</dcterms:created>
  <dcterms:modified xsi:type="dcterms:W3CDTF">2016-06-12T03:28:27Z</dcterms:modified>
</cp:coreProperties>
</file>